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Playfair Display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293FC6-0921-497D-80F4-B0CBF583D7B1}">
  <a:tblStyle styleId="{9C293FC6-0921-497D-80F4-B0CBF583D7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6.xml"/><Relationship Id="rId44" Type="http://schemas.openxmlformats.org/officeDocument/2006/relationships/font" Target="fonts/Oswald-regular.fntdata"/><Relationship Id="rId21" Type="http://schemas.openxmlformats.org/officeDocument/2006/relationships/slide" Target="slides/slide15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8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1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0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7eec1214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7eec1214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7eec1214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7eec1214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7eec12145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97eec12145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7eec12145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7eec12145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7eec12145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7eec1214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7eec121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7eec121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7eec12145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97eec12145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0a96f2471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0a96f2471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7eec12145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7eec12145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7eec12145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7eec12145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90a96f247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90a96f247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7eec12145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7eec12145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0a96f2471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0a96f2471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7eec12145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7eec12145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7eec12145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7eec12145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7eec12145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97eec12145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7eec12145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7eec12145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7eec12145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7eec12145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7eec12145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7eec12145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7eec12145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97eec12145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7eec12145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7eec12145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90a96f2471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90a96f2471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97eec121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97eec121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7eec1214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7eec1214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7eec12145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7eec12145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7eec1214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7eec1214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7eec1214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7eec1214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7eec1214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97eec1214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7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Mobility Trends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1169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Observing mobility in variation with COVID19 waves and vaccination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15325" y="4197825"/>
            <a:ext cx="2098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Prashant Kumar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Om kumar Harnote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Ananay sood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Anirudha Prakash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8188075" y="4682200"/>
            <a:ext cx="14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Group 8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87900" y="6875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Transit Stations Average %Mobility change due to COVID19</a:t>
            </a:r>
            <a:endParaRPr sz="20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75" y="754850"/>
            <a:ext cx="2595149" cy="21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375" y="754850"/>
            <a:ext cx="2595126" cy="21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800" y="754850"/>
            <a:ext cx="2675575" cy="21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4275" y="3003500"/>
            <a:ext cx="2675575" cy="20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003500"/>
            <a:ext cx="2595149" cy="20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87900" y="6270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Workplaces Average %Mobility change due to COVID19</a:t>
            </a:r>
            <a:endParaRPr sz="200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00" y="748800"/>
            <a:ext cx="2586276" cy="21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775" y="760125"/>
            <a:ext cx="2957299" cy="212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975" y="771450"/>
            <a:ext cx="2656476" cy="212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875" y="2971325"/>
            <a:ext cx="2742625" cy="21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3275" y="2971325"/>
            <a:ext cx="2742649" cy="21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22750" y="175875"/>
            <a:ext cx="83682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Residential Average %Mobility change due to COVID19</a:t>
            </a:r>
            <a:endParaRPr sz="20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50" y="733187"/>
            <a:ext cx="2616376" cy="21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075" y="720425"/>
            <a:ext cx="2797500" cy="21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8125" y="720425"/>
            <a:ext cx="2469526" cy="21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1700" y="2968775"/>
            <a:ext cx="2797500" cy="21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4075" y="2959550"/>
            <a:ext cx="2687824" cy="21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and Recreation Average %Mobility change due to COVID19</a:t>
            </a:r>
            <a:endParaRPr/>
          </a:p>
        </p:txBody>
      </p:sp>
      <p:graphicFrame>
        <p:nvGraphicFramePr>
          <p:cNvPr id="154" name="Google Shape;154;p25"/>
          <p:cNvGraphicFramePr/>
          <p:nvPr/>
        </p:nvGraphicFramePr>
        <p:xfrm>
          <a:off x="98250" y="1001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{9C293FC6-0921-497D-80F4-B0CBF583D7B1}</a:tableStyleId>
              </a:tblPr>
              <a:tblGrid>
                <a:gridCol w="1455150"/>
                <a:gridCol w="1016325"/>
                <a:gridCol w="995925"/>
                <a:gridCol w="1128625"/>
                <a:gridCol w="1097975"/>
                <a:gridCol w="995900"/>
                <a:gridCol w="1077550"/>
                <a:gridCol w="1016350"/>
              </a:tblGrid>
              <a:tr h="3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Duration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Mean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std 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Min 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25% 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50%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75%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Max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67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January 2021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48.28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43.54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48.28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50.26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Feb-April 2021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33.54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May-July 2021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Aug-Oct 2021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48.30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42.59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48.30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48.60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Nov-Dec 2021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53.61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57.77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58.59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00" y="894575"/>
            <a:ext cx="3837850" cy="318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375" y="894575"/>
            <a:ext cx="3894225" cy="31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0" y="761150"/>
            <a:ext cx="4172300" cy="3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400" y="761150"/>
            <a:ext cx="4231150" cy="3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5" y="530500"/>
            <a:ext cx="4149225" cy="403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200" y="519125"/>
            <a:ext cx="4309400" cy="40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25" y="403650"/>
            <a:ext cx="4114650" cy="43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03650"/>
            <a:ext cx="4419600" cy="421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of Mobility with Vaccination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Retail and Recreation mobility correlated highest with Vaccination in all quarters.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Value ranged between -28.9 to -19.91.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Mobility in Parks is second highly correlated with Vaccination.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of Mobility with Cases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Retail and Recreation mobility correlated highest with Cases in all quarters.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Value ranged between -28.05 to -26.86.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Mobility in Workplace is second highly correlated with Cases and Mobility in Parks is third.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427025" y="16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Trend between Mobility, Cases and Vaccination</a:t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5900" y="740925"/>
            <a:ext cx="3725000" cy="41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050" y="1084050"/>
            <a:ext cx="2998449" cy="34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225" y="1084050"/>
            <a:ext cx="3102250" cy="34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27025" y="16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Trend between Mobility, Cases and Vaccination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25" y="740925"/>
            <a:ext cx="3289375" cy="38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725" y="1084050"/>
            <a:ext cx="3194525" cy="329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475" y="1084050"/>
            <a:ext cx="3194525" cy="329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427025" y="16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Trend between Mobility, Cases and Vaccination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9850" y="740925"/>
            <a:ext cx="3331599" cy="42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875" y="1074925"/>
            <a:ext cx="3331600" cy="33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475" y="1074925"/>
            <a:ext cx="3241925" cy="35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427025" y="16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Trend between Mobility, Cases and Vaccination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1400" y="740925"/>
            <a:ext cx="3298275" cy="40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750" y="1074925"/>
            <a:ext cx="3171399" cy="35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725" y="1074925"/>
            <a:ext cx="3298275" cy="35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Exactly</a:t>
            </a:r>
            <a:r>
              <a:rPr lang="en"/>
              <a:t> similar trends can be seen </a:t>
            </a:r>
            <a:r>
              <a:rPr lang="en"/>
              <a:t>between</a:t>
            </a:r>
            <a:r>
              <a:rPr lang="en"/>
              <a:t> mobility, cases and vaccination.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second wave which started in March 21, Maharashtra, Delhi and </a:t>
            </a:r>
            <a:r>
              <a:rPr lang="en"/>
              <a:t>Kerala</a:t>
            </a:r>
            <a:r>
              <a:rPr lang="en"/>
              <a:t> were highly affected.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</a:t>
            </a:r>
            <a:r>
              <a:rPr lang="en"/>
              <a:t> places which showed highest mobility, Average cases and Average Vaccination are Delhi, Bengaluru, Pune, Mumbai, Thane.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and Transformation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87900" y="1489825"/>
            <a:ext cx="8368200" cy="3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Dropped rows with null values across vaccination, cases and mobility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is then divided into four parts according to quarters and considering covid waves.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Location data-points were different in vaccination, cases and mobility datasets. Matched common locations and dropped unique values in both datasets.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Mean value for each quarter is considered.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87900" y="1489825"/>
            <a:ext cx="8368200" cy="3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Geopandas is used for visualization on Indian Map.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case of mobility for each features visualization on Indian Map is done.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Vaccination</a:t>
            </a:r>
            <a:r>
              <a:rPr lang="en"/>
              <a:t> and cases are also visualized in different quarters.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296050" y="181675"/>
            <a:ext cx="83682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Retail and Recreation Average %Mobility change due to COVID19</a:t>
            </a:r>
            <a:endParaRPr sz="20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5" y="634300"/>
            <a:ext cx="2840899" cy="22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900" y="700675"/>
            <a:ext cx="2736925" cy="2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600" y="700675"/>
            <a:ext cx="2900226" cy="2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3125" y="2860075"/>
            <a:ext cx="2840899" cy="22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4625" y="2977075"/>
            <a:ext cx="2796926" cy="20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6550" y="177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Grocery and Pharmacy Average %Mobility change due to COVID19</a:t>
            </a:r>
            <a:endParaRPr sz="20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754850"/>
            <a:ext cx="2541000" cy="21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750" y="754850"/>
            <a:ext cx="2650625" cy="21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850" y="754850"/>
            <a:ext cx="2698901" cy="21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775" y="2990175"/>
            <a:ext cx="2650625" cy="206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400" y="2990175"/>
            <a:ext cx="2541000" cy="206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87900" y="1008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Parks Average %Mobility change due to COVID19</a:t>
            </a:r>
            <a:endParaRPr sz="200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75" y="862000"/>
            <a:ext cx="2504125" cy="196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875" y="862000"/>
            <a:ext cx="2727350" cy="196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200" y="862000"/>
            <a:ext cx="2608926" cy="196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7250" y="2959000"/>
            <a:ext cx="2895426" cy="20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959000"/>
            <a:ext cx="2895426" cy="20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